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3B9B01-E01C-482F-B498-B0C8DD12C405}" type="datetimeFigureOut">
              <a:rPr lang="it-IT" smtClean="0"/>
              <a:t>23/04/2013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BC2AEDA-2A4A-4AC3-8157-110BBFD348D3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1800" dirty="0" smtClean="0">
                <a:latin typeface="Arial" pitchFamily="34" charset="0"/>
                <a:cs typeface="Arial" pitchFamily="34" charset="0"/>
              </a:rPr>
              <a:t>La scuola e la lettura </a:t>
            </a:r>
            <a:endParaRPr lang="it-IT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dirty="0" smtClean="0"/>
              <a:t>Giornata mondiale del libro</a:t>
            </a:r>
            <a:br>
              <a:rPr lang="it-IT" dirty="0" smtClean="0"/>
            </a:br>
            <a:r>
              <a:rPr lang="it-IT" dirty="0" smtClean="0"/>
              <a:t>Unesco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826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Viene istituita il 23 aprile 1995 la Giornata mondiale del libro  e del diritto d’autore </a:t>
            </a:r>
            <a:r>
              <a:rPr lang="it-IT" dirty="0"/>
              <a:t> </a:t>
            </a:r>
            <a:r>
              <a:rPr lang="it-IT" dirty="0" smtClean="0"/>
              <a:t>perché:</a:t>
            </a:r>
          </a:p>
          <a:p>
            <a:endParaRPr lang="it-IT" dirty="0" smtClean="0"/>
          </a:p>
          <a:p>
            <a:r>
              <a:rPr lang="it-IT" dirty="0" smtClean="0"/>
              <a:t>è trasmissione personale va tutelata , conservata</a:t>
            </a:r>
            <a:r>
              <a:rPr lang="it-IT" dirty="0"/>
              <a:t> </a:t>
            </a:r>
            <a:r>
              <a:rPr lang="it-IT" dirty="0" smtClean="0"/>
              <a:t> </a:t>
            </a:r>
          </a:p>
          <a:p>
            <a:r>
              <a:rPr lang="it-IT" dirty="0" smtClean="0"/>
              <a:t>è trasmissione di sapere</a:t>
            </a:r>
          </a:p>
          <a:p>
            <a:r>
              <a:rPr lang="it-IT" dirty="0"/>
              <a:t>è</a:t>
            </a:r>
            <a:r>
              <a:rPr lang="it-IT" dirty="0" smtClean="0"/>
              <a:t> trasmissione di culture e valori 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Premessa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594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Valore della narrazione e della narrazione di sé </a:t>
            </a:r>
          </a:p>
          <a:p>
            <a:endParaRPr lang="it-IT" dirty="0"/>
          </a:p>
          <a:p>
            <a:r>
              <a:rPr lang="it-IT" dirty="0" smtClean="0"/>
              <a:t>Duccio Demetrio per percorso di vita, autoconsapevolezza - emozione -entrare in sintonia </a:t>
            </a:r>
          </a:p>
          <a:p>
            <a:endParaRPr lang="it-IT" dirty="0"/>
          </a:p>
          <a:p>
            <a:r>
              <a:rPr lang="it-IT" dirty="0" smtClean="0"/>
              <a:t>Trasmettere e motivare con la narrazione orale e scritta (lettura)</a:t>
            </a:r>
          </a:p>
          <a:p>
            <a:endParaRPr lang="it-IT" dirty="0"/>
          </a:p>
          <a:p>
            <a:r>
              <a:rPr lang="it-IT" dirty="0" smtClean="0"/>
              <a:t>Riavvicinamento: da racconto storia vita persone alla per storia di avvenimenti collettivi / momenti storici che sono però costituiti dalle storie individuali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Creare motivazione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60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«… e </a:t>
            </a:r>
            <a:r>
              <a:rPr lang="it-IT" dirty="0" smtClean="0"/>
              <a:t>io a lungo ho esitato, perché una cosa è raccontare di tanto in tanto un episodio ricordato per effetto di qualche passeggera suggestione, ben altro è trascrivere i ricordi di una vita, riversare sulle pagine fatti ed emozioni, costringendo la mente a darvi un ordine…» </a:t>
            </a:r>
            <a:endParaRPr lang="it-IT" dirty="0"/>
          </a:p>
          <a:p>
            <a:r>
              <a:rPr lang="it-IT" dirty="0" smtClean="0"/>
              <a:t>«Leggendo queste pagine mi rendevo conto di come esse raccontassero l’evoluzione della mia vita, la mia maturazione …» </a:t>
            </a:r>
          </a:p>
          <a:p>
            <a:r>
              <a:rPr lang="it-IT" dirty="0" smtClean="0"/>
              <a:t>«Rileggevo i testi, li correggevo </a:t>
            </a:r>
            <a:r>
              <a:rPr lang="it-IT" dirty="0" err="1" smtClean="0"/>
              <a:t>affinchè</a:t>
            </a:r>
            <a:r>
              <a:rPr lang="it-IT" dirty="0" smtClean="0"/>
              <a:t> i fogli stampati restituissero il </a:t>
            </a:r>
            <a:r>
              <a:rPr lang="it-IT" dirty="0"/>
              <a:t>mio </a:t>
            </a:r>
            <a:r>
              <a:rPr lang="it-IT" dirty="0" smtClean="0"/>
              <a:t>pensiero e le mie emozioni</a:t>
            </a:r>
            <a:r>
              <a:rPr lang="it-IT" dirty="0"/>
              <a:t>» </a:t>
            </a:r>
            <a:r>
              <a:rPr lang="it-IT" dirty="0" smtClean="0"/>
              <a:t>      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«</a:t>
            </a:r>
            <a:r>
              <a:rPr lang="it-IT" i="1" dirty="0"/>
              <a:t>Che strano ragazzo</a:t>
            </a:r>
            <a:r>
              <a:rPr lang="it-IT" dirty="0"/>
              <a:t>» di F. Pascolo </a:t>
            </a: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Un libro è riflessione e consapevolezza…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495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Un libro è compagno di viaggio apre orizzonti, svela ragionamenti, è un amico</a:t>
            </a:r>
          </a:p>
          <a:p>
            <a:r>
              <a:rPr lang="it-IT" dirty="0" smtClean="0"/>
              <a:t>Cos’è un amico e </a:t>
            </a:r>
            <a:r>
              <a:rPr lang="it-IT" dirty="0"/>
              <a:t>c</a:t>
            </a:r>
            <a:r>
              <a:rPr lang="it-IT" dirty="0" smtClean="0"/>
              <a:t>os’è l’amicizia : </a:t>
            </a:r>
            <a:r>
              <a:rPr lang="it-IT" dirty="0" smtClean="0"/>
              <a:t>ecco che un libro ce ne parla «Il Piccolo Principe»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(</a:t>
            </a:r>
            <a:r>
              <a:rPr lang="it-IT" dirty="0" smtClean="0"/>
              <a:t>favola </a:t>
            </a:r>
            <a:r>
              <a:rPr lang="it-IT" dirty="0" smtClean="0"/>
              <a:t>per tutti </a:t>
            </a:r>
            <a:r>
              <a:rPr lang="it-IT" dirty="0" smtClean="0"/>
              <a:t>perché tutti </a:t>
            </a:r>
            <a:r>
              <a:rPr lang="it-IT" dirty="0" smtClean="0"/>
              <a:t>ne abbiamo bisogno) </a:t>
            </a:r>
          </a:p>
          <a:p>
            <a:r>
              <a:rPr lang="it-IT" dirty="0" smtClean="0"/>
              <a:t>Che rende </a:t>
            </a:r>
            <a:r>
              <a:rPr lang="it-IT" dirty="0" smtClean="0"/>
              <a:t>felici «se vieni, per esempio, tutti i pomeriggi alle quattro, dalle tre io comincerò ad essere felice» </a:t>
            </a:r>
            <a:r>
              <a:rPr lang="it-IT" dirty="0" smtClean="0"/>
              <a:t>per attesa</a:t>
            </a:r>
            <a:r>
              <a:rPr lang="it-IT" dirty="0" smtClean="0"/>
              <a:t>, </a:t>
            </a:r>
            <a:r>
              <a:rPr lang="it-IT" dirty="0" smtClean="0"/>
              <a:t>abitudine, legame, </a:t>
            </a:r>
            <a:r>
              <a:rPr lang="it-IT" dirty="0" smtClean="0"/>
              <a:t>rapporto </a:t>
            </a:r>
          </a:p>
          <a:p>
            <a:r>
              <a:rPr lang="it-IT" dirty="0" smtClean="0"/>
              <a:t>Che in</a:t>
            </a:r>
            <a:r>
              <a:rPr lang="it-IT" dirty="0" smtClean="0"/>
              <a:t>segna </a:t>
            </a:r>
            <a:r>
              <a:rPr lang="it-IT" dirty="0" smtClean="0"/>
              <a:t>« Ecco il mio segreto. E’ molto semplice: non si vede bene che col cuore. L’essenziale è invisibile agli occhi»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libro è un incontro 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62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Messaggio da interpretare e che noi reinterpretiamo (lettura in diversi momenti della vita) scoperta di altro, riflessioni diverse, maturazione …</a:t>
            </a:r>
          </a:p>
          <a:p>
            <a:r>
              <a:rPr lang="it-IT" dirty="0" smtClean="0"/>
              <a:t>Ricchezza del libro e </a:t>
            </a:r>
            <a:r>
              <a:rPr lang="it-IT" dirty="0" smtClean="0"/>
              <a:t>suo ruolo </a:t>
            </a:r>
            <a:r>
              <a:rPr lang="it-IT" dirty="0" smtClean="0"/>
              <a:t>– scopo </a:t>
            </a:r>
          </a:p>
          <a:p>
            <a:r>
              <a:rPr lang="it-IT" dirty="0" smtClean="0"/>
              <a:t>Scenario di senso e significato per trasmissione di valori, conoscenze, riflessioni che ci pongono quesiti che avviano un confronto fra me e l’altro e la sua visione del mondo</a:t>
            </a:r>
          </a:p>
          <a:p>
            <a:r>
              <a:rPr lang="it-IT" dirty="0" smtClean="0"/>
              <a:t>Progetto per studio ricerca es. Giornata sull’Etica </a:t>
            </a:r>
            <a:r>
              <a:rPr lang="it-IT" dirty="0" smtClean="0"/>
              <a:t>UNESCO da </a:t>
            </a:r>
            <a:r>
              <a:rPr lang="it-IT" dirty="0" smtClean="0"/>
              <a:t>progetto «Umanità dentro la guerra» a seguito lettura di un </a:t>
            </a:r>
            <a:r>
              <a:rPr lang="it-IT" dirty="0" smtClean="0"/>
              <a:t>libro «Che strano ragazzo» di F. Pascolo 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 libro è un messaggio sempre nuovo 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171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Macroabilità</a:t>
            </a:r>
            <a:r>
              <a:rPr lang="it-IT" dirty="0" smtClean="0"/>
              <a:t> linguistiche: scrivere è produzione- leggere è fruizione … Incontro fra autore e lettore </a:t>
            </a:r>
          </a:p>
          <a:p>
            <a:r>
              <a:rPr lang="it-IT" dirty="0" smtClean="0"/>
              <a:t>Le nostre esperienze di lettura e di incontro con un libro … sapore, emozione, sentire …un segno per la vita</a:t>
            </a:r>
          </a:p>
          <a:p>
            <a:r>
              <a:rPr lang="it-IT" dirty="0" smtClean="0"/>
              <a:t>Nella vita momenti di difficoltà o crisi : prima comunicazione «sfogo orale» poi riflessione e ricerca di aiuto con lettura … andiamo a cercare un libro, un testo …</a:t>
            </a:r>
          </a:p>
          <a:p>
            <a:r>
              <a:rPr lang="it-IT" dirty="0" smtClean="0"/>
              <a:t>Innescare la motivazione è creare desiderio aspettative curiosità … amore per la lettura e il libro 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libro è scuola ….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702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« </a:t>
            </a:r>
            <a:r>
              <a:rPr lang="it-IT" i="1" dirty="0" smtClean="0"/>
              <a:t>… 	Avevo portato volentieri quello zaino, perché il peso della carta era reso sopportabile dalla leggerezza dell’inchiostro. L’inchiostro portava i pensieri, i sentimenti, la storia di ognuno e soprattutto l’invisibile filo che ci legava a casa» … </a:t>
            </a:r>
          </a:p>
          <a:p>
            <a:endParaRPr lang="it-IT" i="1" dirty="0"/>
          </a:p>
          <a:p>
            <a:pPr lvl="1"/>
            <a:r>
              <a:rPr lang="it-IT" i="1" dirty="0" smtClean="0"/>
              <a:t>pag. 68 «Che strano ragazzo» F. </a:t>
            </a:r>
            <a:r>
              <a:rPr lang="it-IT" i="1" dirty="0"/>
              <a:t>P</a:t>
            </a:r>
            <a:r>
              <a:rPr lang="it-IT" i="1" dirty="0" smtClean="0"/>
              <a:t>ascolo 			</a:t>
            </a:r>
            <a:endParaRPr lang="it-IT" i="1" dirty="0"/>
          </a:p>
          <a:p>
            <a:pPr marL="1051560" lvl="3" indent="0">
              <a:buNone/>
            </a:pPr>
            <a:endParaRPr lang="it-IT" i="1" dirty="0"/>
          </a:p>
          <a:p>
            <a:pPr marL="1051560" lvl="3" indent="0">
              <a:buNone/>
            </a:pPr>
            <a:endParaRPr lang="it-IT" i="1" dirty="0" smtClean="0"/>
          </a:p>
          <a:p>
            <a:pPr marL="1051560" lvl="3" indent="0">
              <a:buNone/>
            </a:pPr>
            <a:r>
              <a:rPr lang="it-IT" i="1" dirty="0"/>
              <a:t>	</a:t>
            </a:r>
            <a:r>
              <a:rPr lang="it-IT" i="1" dirty="0" smtClean="0"/>
              <a:t>			…. BUONA LETTURA ….</a:t>
            </a:r>
            <a:endParaRPr lang="it-IT" i="1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libro è vita 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507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516</Words>
  <Application>Microsoft Office PowerPoint</Application>
  <PresentationFormat>Presentazione su schermo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Carta</vt:lpstr>
      <vt:lpstr>Giornata mondiale del libro Unesco  </vt:lpstr>
      <vt:lpstr>Premessa </vt:lpstr>
      <vt:lpstr>Creare motivazione </vt:lpstr>
      <vt:lpstr>  Un libro è riflessione e consapevolezza…</vt:lpstr>
      <vt:lpstr>Un libro è un incontro …</vt:lpstr>
      <vt:lpstr>Un libro è un messaggio sempre nuovo …</vt:lpstr>
      <vt:lpstr>Un libro è scuola ….</vt:lpstr>
      <vt:lpstr>Un libro è vita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Giornata mondiale del libro Unesco</dc:title>
  <dc:creator>PAOLO</dc:creator>
  <cp:lastModifiedBy>PAOLO</cp:lastModifiedBy>
  <cp:revision>8</cp:revision>
  <dcterms:created xsi:type="dcterms:W3CDTF">2013-04-20T21:49:58Z</dcterms:created>
  <dcterms:modified xsi:type="dcterms:W3CDTF">2013-04-23T19:17:22Z</dcterms:modified>
</cp:coreProperties>
</file>